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650" r:id="rId3"/>
    <p:sldId id="651" r:id="rId4"/>
    <p:sldId id="653" r:id="rId5"/>
    <p:sldId id="659" r:id="rId6"/>
    <p:sldId id="660" r:id="rId7"/>
    <p:sldId id="661" r:id="rId8"/>
    <p:sldId id="665" r:id="rId9"/>
    <p:sldId id="666" r:id="rId10"/>
    <p:sldId id="671" r:id="rId11"/>
    <p:sldId id="672" r:id="rId12"/>
    <p:sldId id="67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4E4B4B"/>
    <a:srgbClr val="4F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3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3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4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8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4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5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0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7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7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4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74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EA7C4-ED81-4240-9645-8535F259F6AC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236B-5EE0-46EE-9A3C-4F3B9FA82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83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A2FCE5-4DCC-4A52-8E6D-BD4FDAF49D81}"/>
              </a:ext>
            </a:extLst>
          </p:cNvPr>
          <p:cNvSpPr/>
          <p:nvPr/>
        </p:nvSpPr>
        <p:spPr>
          <a:xfrm>
            <a:off x="647700" y="2331000"/>
            <a:ext cx="7848600" cy="21960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Exp. 6</a:t>
            </a:r>
          </a:p>
          <a:p>
            <a:pPr algn="ctr"/>
            <a:endParaRPr lang="en-US" altLang="ko-KR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Summary</a:t>
            </a:r>
          </a:p>
          <a:p>
            <a:pPr algn="ctr"/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General Chemistry Experiment I</a:t>
            </a: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0CC991-923A-49D5-840F-C3DD998EB3FB}"/>
              </a:ext>
            </a:extLst>
          </p:cNvPr>
          <p:cNvSpPr/>
          <p:nvPr/>
        </p:nvSpPr>
        <p:spPr>
          <a:xfrm>
            <a:off x="475862" y="2149679"/>
            <a:ext cx="8192277" cy="255864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48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15410"/>
            <a:ext cx="63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Reading, Initial &amp; Final (mL)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4AD45FD-E146-490A-96A4-C54A5A5D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107774"/>
              </p:ext>
            </p:extLst>
          </p:nvPr>
        </p:nvGraphicFramePr>
        <p:xfrm>
          <a:off x="235602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B8A4B42-B486-4341-8CD8-3C32F804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85220"/>
              </p:ext>
            </p:extLst>
          </p:nvPr>
        </p:nvGraphicFramePr>
        <p:xfrm>
          <a:off x="4630723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2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8295E1-692C-4AE8-AE8E-05C629612E40}"/>
              </a:ext>
            </a:extLst>
          </p:cNvPr>
          <p:cNvSpPr txBox="1"/>
          <p:nvPr/>
        </p:nvSpPr>
        <p:spPr>
          <a:xfrm>
            <a:off x="190682" y="836315"/>
            <a:ext cx="32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3"/>
            </a:pPr>
            <a:r>
              <a:rPr lang="en-US" altLang="ko-KR" sz="1600" b="1" dirty="0"/>
              <a:t>Analysis of Borax Test Solutions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9FEDE1-6E64-46A5-84E6-27FC5A68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0"/>
          <a:stretch/>
        </p:blipFill>
        <p:spPr>
          <a:xfrm>
            <a:off x="335823" y="2158968"/>
            <a:ext cx="1921526" cy="3200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F029D1-A6D5-4D5C-959B-F6A12BD91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6"/>
          <a:stretch/>
        </p:blipFill>
        <p:spPr>
          <a:xfrm>
            <a:off x="2462300" y="2158968"/>
            <a:ext cx="1921526" cy="3200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A77847-7020-485F-B881-59B67546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327" y="2158968"/>
            <a:ext cx="1921526" cy="3200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704E1F-B97A-4E6E-BC26-94B1AA483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94" y="2160297"/>
            <a:ext cx="19215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15410"/>
            <a:ext cx="63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Reading, Initial &amp; Final (mL)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4AD45FD-E146-490A-96A4-C54A5A5D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86845"/>
              </p:ext>
            </p:extLst>
          </p:nvPr>
        </p:nvGraphicFramePr>
        <p:xfrm>
          <a:off x="235602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3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B8A4B42-B486-4341-8CD8-3C32F804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309315"/>
              </p:ext>
            </p:extLst>
          </p:nvPr>
        </p:nvGraphicFramePr>
        <p:xfrm>
          <a:off x="4630723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4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618A07E-4789-48EF-967A-EAFCD3953A87}"/>
              </a:ext>
            </a:extLst>
          </p:cNvPr>
          <p:cNvSpPr txBox="1"/>
          <p:nvPr/>
        </p:nvSpPr>
        <p:spPr>
          <a:xfrm>
            <a:off x="190682" y="836315"/>
            <a:ext cx="32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3"/>
            </a:pPr>
            <a:r>
              <a:rPr lang="en-US" altLang="ko-KR" sz="1600" b="1" dirty="0"/>
              <a:t>Analysis of Borax Test Solutions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476B67D-435C-4042-A381-8B0033FB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717" y="2166316"/>
            <a:ext cx="1921526" cy="32003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5FECDB0-3F31-4730-AD80-F0548104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94" y="2167865"/>
            <a:ext cx="1921526" cy="3192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F60F9A-E62E-4248-AC9A-550F9A5DB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2" y="2158171"/>
            <a:ext cx="1917262" cy="3200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BF50E6-7CDB-44D5-B88C-21A6A8129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410" y="2157928"/>
            <a:ext cx="19172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1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15410"/>
            <a:ext cx="63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Reading, Initial &amp; Final (mL)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4AD45FD-E146-490A-96A4-C54A5A5D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765618"/>
              </p:ext>
            </p:extLst>
          </p:nvPr>
        </p:nvGraphicFramePr>
        <p:xfrm>
          <a:off x="235602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5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B8A4B42-B486-4341-8CD8-3C32F804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66378"/>
              </p:ext>
            </p:extLst>
          </p:nvPr>
        </p:nvGraphicFramePr>
        <p:xfrm>
          <a:off x="4630723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Sample 6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618A07E-4789-48EF-967A-EAFCD3953A87}"/>
              </a:ext>
            </a:extLst>
          </p:cNvPr>
          <p:cNvSpPr txBox="1"/>
          <p:nvPr/>
        </p:nvSpPr>
        <p:spPr>
          <a:xfrm>
            <a:off x="190682" y="836315"/>
            <a:ext cx="3205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3"/>
            </a:pPr>
            <a:r>
              <a:rPr lang="en-US" altLang="ko-KR" sz="1600" b="1" dirty="0"/>
              <a:t>Analysis of Borax Test Solutions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CAFF43-3C0E-4089-810B-79EB19CC4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52"/>
          <a:stretch/>
        </p:blipFill>
        <p:spPr>
          <a:xfrm>
            <a:off x="4735718" y="2166316"/>
            <a:ext cx="1921526" cy="3200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75E9F9-2ABF-4EAE-8757-D77251C6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638" y="2169702"/>
            <a:ext cx="1917082" cy="31920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0C8101-BE59-4A42-B76F-9A8718FCA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32" y="2166560"/>
            <a:ext cx="1917262" cy="3200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3797A4-8F5A-4429-966C-7F3DCD6B3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410" y="2166315"/>
            <a:ext cx="19172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9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63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600" b="1" dirty="0"/>
              <a:t>Standardization of HCl Solution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80" y="1641245"/>
            <a:ext cx="6300120" cy="160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2.  Prepare the primary standard. 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mass of sodium carbonate that </a:t>
            </a:r>
            <a:b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neutralizes 20 mL of 0.20 M HCl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at the 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stoichiometric point. </a:t>
            </a: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this mass on a tared 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piece of weighing paper or dish.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489B01-2AAA-4FA2-A7A8-2778D784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01" y="1528130"/>
            <a:ext cx="2439011" cy="18317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71F766-D26C-4E55-A1AC-6AC02BD1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2" y="3703120"/>
            <a:ext cx="2128998" cy="23082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89A783-FC57-4642-BBD8-B77712414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232" y="3703120"/>
            <a:ext cx="2128999" cy="23082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EA78CC7-8A08-4512-8150-F28BB2A00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533" y="3703120"/>
            <a:ext cx="2128998" cy="23082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3467CD-594B-48B7-8464-66B0245F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833" y="3703120"/>
            <a:ext cx="2128998" cy="2308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91D13-054B-4078-A69D-79BBC1558A9C}"/>
              </a:ext>
            </a:extLst>
          </p:cNvPr>
          <p:cNvSpPr txBox="1"/>
          <p:nvPr/>
        </p:nvSpPr>
        <p:spPr>
          <a:xfrm>
            <a:off x="785290" y="6012060"/>
            <a:ext cx="757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latin typeface="Arial Narrow" panose="020B0606020202030204" pitchFamily="34" charset="0"/>
              </a:rPr>
              <a:t>Trial</a:t>
            </a:r>
            <a:r>
              <a:rPr lang="ko-KR" altLang="en-US" b="1" i="1" dirty="0">
                <a:latin typeface="Arial Narrow" panose="020B0606020202030204" pitchFamily="34" charset="0"/>
              </a:rPr>
              <a:t> </a:t>
            </a:r>
            <a:r>
              <a:rPr lang="en-US" altLang="ko-KR" b="1" i="1" dirty="0">
                <a:latin typeface="Arial Narrow" panose="020B0606020202030204" pitchFamily="34" charset="0"/>
              </a:rPr>
              <a:t>1</a:t>
            </a:r>
            <a:r>
              <a:rPr lang="ko-KR" altLang="en-US" b="1" i="1" dirty="0">
                <a:latin typeface="Arial Narrow" panose="020B0606020202030204" pitchFamily="34" charset="0"/>
              </a:rPr>
              <a:t>                             </a:t>
            </a:r>
            <a:r>
              <a:rPr lang="en-US" altLang="ko-KR" b="1" i="1" dirty="0">
                <a:latin typeface="Arial Narrow" panose="020B0606020202030204" pitchFamily="34" charset="0"/>
              </a:rPr>
              <a:t>Trial</a:t>
            </a:r>
            <a:r>
              <a:rPr lang="ko-KR" altLang="en-US" b="1" i="1" dirty="0">
                <a:latin typeface="Arial Narrow" panose="020B0606020202030204" pitchFamily="34" charset="0"/>
              </a:rPr>
              <a:t> </a:t>
            </a:r>
            <a:r>
              <a:rPr lang="en-US" altLang="ko-KR" b="1" i="1" dirty="0">
                <a:latin typeface="Arial Narrow" panose="020B0606020202030204" pitchFamily="34" charset="0"/>
              </a:rPr>
              <a:t>2</a:t>
            </a:r>
            <a:r>
              <a:rPr lang="ko-KR" altLang="en-US" b="1" i="1" dirty="0">
                <a:latin typeface="Arial Narrow" panose="020B0606020202030204" pitchFamily="34" charset="0"/>
              </a:rPr>
              <a:t>                                   </a:t>
            </a:r>
            <a:r>
              <a:rPr lang="en-US" altLang="ko-KR" b="1" i="1" dirty="0">
                <a:latin typeface="Arial Narrow" panose="020B0606020202030204" pitchFamily="34" charset="0"/>
              </a:rPr>
              <a:t>Trial</a:t>
            </a:r>
            <a:r>
              <a:rPr lang="ko-KR" altLang="en-US" b="1" i="1" dirty="0">
                <a:latin typeface="Arial Narrow" panose="020B0606020202030204" pitchFamily="34" charset="0"/>
              </a:rPr>
              <a:t> </a:t>
            </a:r>
            <a:r>
              <a:rPr lang="en-US" altLang="ko-KR" b="1" i="1" dirty="0">
                <a:latin typeface="Arial Narrow" panose="020B0606020202030204" pitchFamily="34" charset="0"/>
              </a:rPr>
              <a:t>3</a:t>
            </a:r>
            <a:r>
              <a:rPr lang="ko-KR" altLang="en-US" b="1" i="1" dirty="0">
                <a:latin typeface="Arial Narrow" panose="020B0606020202030204" pitchFamily="34" charset="0"/>
              </a:rPr>
              <a:t>                                 </a:t>
            </a:r>
            <a:r>
              <a:rPr lang="en-US" altLang="ko-KR" b="1" i="1" dirty="0">
                <a:latin typeface="Arial Narrow" panose="020B0606020202030204" pitchFamily="34" charset="0"/>
              </a:rPr>
              <a:t>Trial</a:t>
            </a:r>
            <a:r>
              <a:rPr lang="ko-KR" altLang="en-US" b="1" i="1" dirty="0">
                <a:latin typeface="Arial Narrow" panose="020B0606020202030204" pitchFamily="34" charset="0"/>
              </a:rPr>
              <a:t> </a:t>
            </a:r>
            <a:r>
              <a:rPr lang="en-US" altLang="ko-KR" b="1" i="1" dirty="0">
                <a:latin typeface="Arial Narrow" panose="020B0606020202030204" pitchFamily="34" charset="0"/>
              </a:rPr>
              <a:t>4</a:t>
            </a:r>
            <a:endParaRPr lang="ko-KR" altLang="en-US" b="1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918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63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600" b="1" dirty="0"/>
              <a:t>Standardization of HCl Solution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80" y="1347630"/>
            <a:ext cx="8936360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Prepare the primary standard. 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sodium carbonate to a 125 mL Erlenmeyer flask.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Prepare at least three samples of sodium carbonate for the analysis of the 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HCl solution.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404C89E-6BA9-45F3-87B6-A4975CF9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83" y="2993977"/>
            <a:ext cx="4881214" cy="36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2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63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600" b="1" dirty="0"/>
              <a:t>Standardization of HCl Solution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80" y="1582522"/>
            <a:ext cx="8936360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Prepare the </a:t>
            </a: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a </a:t>
            </a:r>
            <a:r>
              <a:rPr lang="en-US" altLang="ko-KR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D63F1CCC-641F-4C89-A907-3DB8471BB9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207473"/>
              </p:ext>
            </p:extLst>
          </p:nvPr>
        </p:nvGraphicFramePr>
        <p:xfrm>
          <a:off x="7725685" y="1484177"/>
          <a:ext cx="545859" cy="4244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CS ChemDraw Drawing" r:id="rId3" imgW="511200" imgH="3066480" progId="ChemDraw.Document.6.0">
                  <p:embed/>
                </p:oleObj>
              </mc:Choice>
              <mc:Fallback>
                <p:oleObj name="CS ChemDraw Drawing" r:id="rId3" imgW="511200" imgH="3066480" progId="ChemDraw.Document.6.0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377C4D19-4AD6-462C-A87C-2150A37FBE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5685" y="1484177"/>
                        <a:ext cx="545859" cy="4244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153C95-2893-4828-83C2-1B62DF5FAEC2}"/>
              </a:ext>
            </a:extLst>
          </p:cNvPr>
          <p:cNvSpPr txBox="1"/>
          <p:nvPr/>
        </p:nvSpPr>
        <p:spPr>
          <a:xfrm>
            <a:off x="646058" y="2605701"/>
            <a:ext cx="6350465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latinLnBrk="1">
              <a:lnSpc>
                <a:spcPct val="9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the stopcock closed, add some distilled water to the </a:t>
            </a:r>
            <a:r>
              <a:rPr lang="en-US" altLang="ko-K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make sure the water contacts all the inside part of the </a:t>
            </a:r>
            <a:r>
              <a:rPr lang="en-US" altLang="ko-K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defTabSz="914400" latinLnBrk="1">
              <a:lnSpc>
                <a:spcPct val="9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 the stopcock and let the water drain.</a:t>
            </a:r>
          </a:p>
          <a:p>
            <a:pPr marL="342900" indent="-342900" defTabSz="914400" latinLnBrk="1">
              <a:lnSpc>
                <a:spcPct val="9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Close the stopcock again and add 3-5 mL of solution. Tip the </a:t>
            </a:r>
            <a:r>
              <a:rPr lang="en-US" altLang="ko-K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that the inside of the </a:t>
            </a:r>
            <a:r>
              <a:rPr lang="en-US" altLang="ko-K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rinsed with the solution.</a:t>
            </a:r>
          </a:p>
          <a:p>
            <a:pPr marL="342900" indent="-342900" defTabSz="914400" latinLnBrk="1">
              <a:lnSpc>
                <a:spcPct val="9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Drain the solution.</a:t>
            </a:r>
          </a:p>
          <a:p>
            <a:pPr marL="342900" indent="-342900" defTabSz="914400" latinLnBrk="1">
              <a:lnSpc>
                <a:spcPct val="9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Repeat </a:t>
            </a:r>
            <a:r>
              <a:rPr lang="en-US" altLang="ko-KR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③-④ few times.</a:t>
            </a:r>
            <a:endParaRPr lang="ko-KR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5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63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600" b="1" dirty="0"/>
              <a:t>Standardization of HCl Solution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15410"/>
            <a:ext cx="63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Reading, Initial &amp; Final (mL)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4AD45FD-E146-490A-96A4-C54A5A5D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95436"/>
              </p:ext>
            </p:extLst>
          </p:nvPr>
        </p:nvGraphicFramePr>
        <p:xfrm>
          <a:off x="235602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Trial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B8A4B42-B486-4341-8CD8-3C32F804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49431"/>
              </p:ext>
            </p:extLst>
          </p:nvPr>
        </p:nvGraphicFramePr>
        <p:xfrm>
          <a:off x="4630723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Trial 2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407660B8-7A3A-4FC7-ABEB-95AD0C24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3" y="2158968"/>
            <a:ext cx="1921526" cy="3200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EED7C04-DAFE-4845-91EC-28B56DB1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300" y="2158968"/>
            <a:ext cx="1921526" cy="3200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4D7074-9155-424F-839F-7B33AC75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17" y="2158968"/>
            <a:ext cx="1921526" cy="32004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27AEB42-5E63-4052-A51E-E339234F6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94" y="2158968"/>
            <a:ext cx="19215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630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sz="1600" b="1" dirty="0"/>
              <a:t>Standardization of HCl Solution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15410"/>
            <a:ext cx="63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Buret</a:t>
            </a: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Reading, Initial &amp; Final (mL)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4AD45FD-E146-490A-96A4-C54A5A5D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47336"/>
              </p:ext>
            </p:extLst>
          </p:nvPr>
        </p:nvGraphicFramePr>
        <p:xfrm>
          <a:off x="235602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Trial 3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B8A4B42-B486-4341-8CD8-3C32F804C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38295"/>
              </p:ext>
            </p:extLst>
          </p:nvPr>
        </p:nvGraphicFramePr>
        <p:xfrm>
          <a:off x="4630723" y="2056971"/>
          <a:ext cx="4252508" cy="4026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254">
                  <a:extLst>
                    <a:ext uri="{9D8B030D-6E8A-4147-A177-3AD203B41FA5}">
                      <a16:colId xmlns:a16="http://schemas.microsoft.com/office/drawing/2014/main" val="454239228"/>
                    </a:ext>
                  </a:extLst>
                </a:gridCol>
                <a:gridCol w="2126254">
                  <a:extLst>
                    <a:ext uri="{9D8B030D-6E8A-4147-A177-3AD203B41FA5}">
                      <a16:colId xmlns:a16="http://schemas.microsoft.com/office/drawing/2014/main" val="3033042455"/>
                    </a:ext>
                  </a:extLst>
                </a:gridCol>
              </a:tblGrid>
              <a:tr h="340189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948166"/>
                  </a:ext>
                </a:extLst>
              </a:tr>
              <a:tr h="6244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Trial 4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20510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CB7EAF9-1005-4298-988B-E6150FC3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2" y="2158968"/>
            <a:ext cx="1921526" cy="3200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9D6B95-597E-4F04-A031-FF28F8120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55" y="2154820"/>
            <a:ext cx="1917262" cy="32086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2BD48C-2075-4F0B-86C4-028724EE2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17" y="2157928"/>
            <a:ext cx="1921526" cy="3200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A88E1F-0661-46F0-8EE1-0430170B3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94" y="2163417"/>
            <a:ext cx="19215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7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13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2"/>
            </a:pPr>
            <a:r>
              <a:rPr lang="en-US" altLang="ko-KR" sz="1600" b="1" dirty="0"/>
              <a:t>Preparation of Borax Solutions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532188"/>
            <a:ext cx="8572838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Prepare stock solution of borax.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Use a 250 mL Erlenmeyer flask, </a:t>
            </a: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35 g of borax to 100 mL of </a:t>
            </a:r>
            <a:b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deionized water.</a:t>
            </a: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Agitate the mixture for several minutes to prepare the </a:t>
            </a:r>
            <a:b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saturated solution.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006175-773B-4C32-99BF-31844242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5" y="3222443"/>
            <a:ext cx="3893112" cy="29214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6B1867-EE72-4627-9257-8E2E1AB9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79" y="3222443"/>
            <a:ext cx="3893112" cy="29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5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13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2"/>
            </a:pPr>
            <a:r>
              <a:rPr lang="en-US" altLang="ko-KR" sz="1600" b="1" dirty="0"/>
              <a:t>Preparation of Borax Solutions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8409BE-5D9A-4761-8D0A-92D36732AD87}"/>
              </a:ext>
            </a:extLst>
          </p:cNvPr>
          <p:cNvSpPr/>
          <p:nvPr/>
        </p:nvSpPr>
        <p:spPr>
          <a:xfrm>
            <a:off x="176879" y="1297296"/>
            <a:ext cx="8572838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Prepare the test solutions of borax.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Place the test tubes in the respective baths (Sample 1 ≈ 56 °C, Sample </a:t>
            </a:r>
            <a:b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 ≈ 48 °C, Sample 3 ≈ 40 °C, Sample 4 ≈ 32 °C, Sample 5: Ambient,  </a:t>
            </a:r>
            <a:b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Sample 6 ≈ 5 °C).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43DD4E-2365-4CDC-BDB8-3C22E93C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70" y="2808824"/>
            <a:ext cx="2831917" cy="3781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69DCB6-92CD-4C7D-953C-D119EBF3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8" y="2807625"/>
            <a:ext cx="2831917" cy="37811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BA5D34-94C8-451E-A403-82DD8859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7" y="2808822"/>
            <a:ext cx="2831917" cy="37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87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FD834C-50A1-4739-9B88-68A0864F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917" y="2807156"/>
            <a:ext cx="2818170" cy="3777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F201E3-1F88-42BD-A31A-501EC692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97" y="2807625"/>
            <a:ext cx="2828885" cy="3777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B6131E-2899-42B0-89B8-8845C3A97070}"/>
              </a:ext>
            </a:extLst>
          </p:cNvPr>
          <p:cNvSpPr txBox="1"/>
          <p:nvPr/>
        </p:nvSpPr>
        <p:spPr>
          <a:xfrm>
            <a:off x="190682" y="836315"/>
            <a:ext cx="3131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UcPeriod" startAt="2"/>
            </a:pPr>
            <a:r>
              <a:rPr lang="en-US" altLang="ko-KR" sz="1600" b="1" dirty="0"/>
              <a:t>Preparation of Borax Solutions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61FBC0-ED8B-4E17-A351-8DD90D2A63B9}"/>
              </a:ext>
            </a:extLst>
          </p:cNvPr>
          <p:cNvCxnSpPr>
            <a:cxnSpLocks/>
          </p:cNvCxnSpPr>
          <p:nvPr/>
        </p:nvCxnSpPr>
        <p:spPr>
          <a:xfrm>
            <a:off x="0" y="711668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14C01-F889-4DB6-B627-E1CAF4895780}"/>
              </a:ext>
            </a:extLst>
          </p:cNvPr>
          <p:cNvSpPr/>
          <p:nvPr/>
        </p:nvSpPr>
        <p:spPr>
          <a:xfrm>
            <a:off x="6109983" y="476608"/>
            <a:ext cx="2895848" cy="48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Thermodynamics of the Dissolution of Borax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C5967-EAD4-4EEA-A2BF-C988D3CE66C6}"/>
              </a:ext>
            </a:extLst>
          </p:cNvPr>
          <p:cNvSpPr/>
          <p:nvPr/>
        </p:nvSpPr>
        <p:spPr>
          <a:xfrm>
            <a:off x="69849" y="54531"/>
            <a:ext cx="5911501" cy="612217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</a:rPr>
              <a:t>EXPERIMENTAL PROCEDURE &amp; RESULT VIDEOS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5CBF72C-AA77-4E2F-B763-A56E207CC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7" y="2811673"/>
            <a:ext cx="2828885" cy="377709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F6579B-DD70-4D32-8B7C-59A087FE63EB}"/>
              </a:ext>
            </a:extLst>
          </p:cNvPr>
          <p:cNvSpPr/>
          <p:nvPr/>
        </p:nvSpPr>
        <p:spPr>
          <a:xfrm>
            <a:off x="176879" y="1297296"/>
            <a:ext cx="8572838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Prepare the test solutions of borax.</a:t>
            </a:r>
          </a:p>
          <a:p>
            <a:pPr defTabSz="914400" latinLnBrk="1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Place the test tubes in the respective baths (Sample 1 ≈ 56 °C, Sample </a:t>
            </a:r>
            <a:b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 ≈ 48 °C, Sample 3 ≈ 40 °C, Sample 4 ≈ 32 °C, Sample 5: Ambient,  </a:t>
            </a:r>
            <a:b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Sample 6 ≈ 5 °C).</a:t>
            </a:r>
          </a:p>
        </p:txBody>
      </p:sp>
    </p:spTree>
    <p:extLst>
      <p:ext uri="{BB962C8B-B14F-4D97-AF65-F5344CB8AC3E}">
        <p14:creationId xmlns:p14="http://schemas.microsoft.com/office/powerpoint/2010/main" val="89213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610</Words>
  <Application>Microsoft Office PowerPoint</Application>
  <PresentationFormat>화면 슬라이드 쇼(4:3)</PresentationFormat>
  <Paragraphs>73</Paragraphs>
  <Slides>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Arial Narrow</vt:lpstr>
      <vt:lpstr>Calibri</vt:lpstr>
      <vt:lpstr>Calibri Light</vt:lpstr>
      <vt:lpstr>Office 테마</vt:lpstr>
      <vt:lpstr>CS ChemDraw Drawing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주미</dc:creator>
  <cp:lastModifiedBy>Kyung Ho Kang</cp:lastModifiedBy>
  <cp:revision>76</cp:revision>
  <dcterms:created xsi:type="dcterms:W3CDTF">2020-04-20T08:49:09Z</dcterms:created>
  <dcterms:modified xsi:type="dcterms:W3CDTF">2020-04-28T04:55:44Z</dcterms:modified>
</cp:coreProperties>
</file>